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53" r:id="rId1"/>
  </p:sldMasterIdLst>
  <p:notesMasterIdLst>
    <p:notesMasterId r:id="rId18"/>
  </p:notesMasterIdLst>
  <p:handoutMasterIdLst>
    <p:handoutMasterId r:id="rId19"/>
  </p:handoutMasterIdLst>
  <p:sldIdLst>
    <p:sldId id="359" r:id="rId2"/>
    <p:sldId id="358" r:id="rId3"/>
    <p:sldId id="348" r:id="rId4"/>
    <p:sldId id="365" r:id="rId5"/>
    <p:sldId id="355" r:id="rId6"/>
    <p:sldId id="350" r:id="rId7"/>
    <p:sldId id="347" r:id="rId8"/>
    <p:sldId id="351" r:id="rId9"/>
    <p:sldId id="367" r:id="rId10"/>
    <p:sldId id="366" r:id="rId11"/>
    <p:sldId id="362" r:id="rId12"/>
    <p:sldId id="353" r:id="rId13"/>
    <p:sldId id="364" r:id="rId14"/>
    <p:sldId id="361" r:id="rId15"/>
    <p:sldId id="368" r:id="rId16"/>
    <p:sldId id="326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854" autoAdjust="0"/>
    <p:restoredTop sz="94660" autoAdjust="0"/>
  </p:normalViewPr>
  <p:slideViewPr>
    <p:cSldViewPr>
      <p:cViewPr varScale="1">
        <p:scale>
          <a:sx n="88" d="100"/>
          <a:sy n="88" d="100"/>
        </p:scale>
        <p:origin x="-1320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0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10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49D8382-74C5-41E2-82F4-F3E9BF6A4F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B54547A-050C-4B77-915F-668A6DFCA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Ветер, вьюга, снег - постоянные блоковские мотивы; символика цвета «Черный вечер. / Белый снег», кровавый флаг; число «двенадцать», «пес безродный», Христос.</a:t>
            </a:r>
            <a:r>
              <a:rPr lang="ru-RU" smtClean="0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В поэме звучат интонации марша: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В очи бьется 	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Красный флаг.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Раздается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Мерный шаг.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Вот - проснется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Лютый враг. (гл.ll)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               Слышен городской романс. Он интересно обыгрывается: начало знакомое а дальше - пошел разгул: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Нe слышно шуму городского,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Над невской башней тишина,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И больше нет городового ­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Гуляй, ребята, без вина!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               Часто встречается частушечный мотив: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Запирайте етажи!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Нынче будут грабежи!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Отмыкайте погреба ­-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Гуляет нынче голытьба!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                Прямо процитирована революционная песня: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Вперед, вперед,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Рабочий народ!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                 Кроме того, в поэме бросаются в глаза лозунги: «Вся власть Учредитель­ному Собранию!», доносятся обрывки разговоров: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…И  у нас было собрание ...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... Вот в этом здании ... </a:t>
            </a:r>
          </a:p>
          <a:p>
            <a:pPr eaLnBrk="1" hangingPunct="1">
              <a:lnSpc>
                <a:spcPct val="80000"/>
              </a:lnSpc>
            </a:pPr>
            <a:r>
              <a:rPr lang="ru-RU" sz="900" smtClean="0">
                <a:latin typeface="Arial" charset="0"/>
              </a:rPr>
              <a:t>                 Вся эта разноголосица, какофония, треск выстрелов («Трах-тарарах­-тах-тах-тах!») сливаются в единое целое.</a:t>
            </a:r>
            <a:r>
              <a:rPr lang="ru-RU" sz="900" smtClean="0"/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В-третьих, образ Христа, идущего впереди этих красноармейцев (в конце поэмы), вызывает  ассоциации с двенадцатью апостолами. Возникает следующий вопрос. Почему Христос? Что значит этот образ в поэме?</a:t>
            </a:r>
          </a:p>
          <a:p>
            <a:pPr eaLnBrk="1" hangingPunct="1"/>
            <a:r>
              <a:rPr lang="ru-RU" smtClean="0">
                <a:latin typeface="Arial" charset="0"/>
              </a:rPr>
              <a:t>              Одни воспринимают образ Христа как попытку освятить дело революции, другие - как кощунство. Появление Христа, может быть, залог будущего света, символ лучшего, справедливости, любви, знак веры. Он  «и от пули невредим», и он мертвый - «в белом венчике из роз». «Двенадцать  стреляют в него, пусть «невидимого». </a:t>
            </a:r>
          </a:p>
          <a:p>
            <a:pPr eaLnBrk="1" hangingPunct="1"/>
            <a:r>
              <a:rPr lang="ru-RU" smtClean="0">
                <a:latin typeface="Arial" charset="0"/>
              </a:rPr>
              <a:t>              «Христос в  поэме - антитеза «псу» как воплощению зла, центральному «знаку» старого мира, - самая светлая нота поэмы, традиционный образ добра и справедливости» (Л. Долгополов).</a:t>
            </a:r>
            <a:r>
              <a:rPr lang="ru-RU" smtClean="0"/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366262-F8D8-4E3C-9760-DC612DBC674B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61F1BA-F4B4-40A4-9C32-3F08ED75D2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F45A21C-8EC0-48AD-A4C6-85F0DCE414EE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172DDBA-176E-4169-A42C-3AFB9295A8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266964A-EBFB-499E-A15F-CCBBF18D3BDB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FB276CD-472A-4760-9A9A-70E683801D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A39452-B1E1-42CD-839B-91204D46FDFD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69074-64EF-42B5-A7D2-8B63090743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BDAF23F-6F7B-4708-B827-6656C0EB3D63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0348A09-19E2-4A0E-9E32-8586066D74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B691A66-A9C5-4D23-8480-1E36771E25F0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E3BBCD-9873-448B-8962-3CC36FC800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A9E27A3-BDBC-41F4-ACBD-E8AAF1C6D816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E75489E-FC4A-4CEA-A8A8-341CF6FFF0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0292E1-CF9E-4A5A-BA34-44FD877ECF74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0F96AB-73BE-48D5-8BE6-93BEC25C32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pPr>
              <a:defRPr/>
            </a:pPr>
            <a:fld id="{817D3004-7E96-4564-AE3C-B6DD7EF48D91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>
              <a:defRPr/>
            </a:pPr>
            <a:fld id="{A4D24246-BBB1-49F2-8BA5-B90E7FA3AD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78DFAC8-E464-4E81-86BE-85D749832AA4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0CEF518-842D-499B-BD2E-1C2B3EF95E0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5A3DFDC-9091-48E7-8A01-2C4245220AAF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7D0C1AC-7D66-417F-9CA3-85D34CC0C1F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56BA0-E3D1-4BFA-BDB5-DDDB4F6258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6CC3D-E36E-4843-B4AE-89734C7347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E338552-1DB6-44D5-A9D2-EA2A5AC9FAF8}" type="datetime1">
              <a:rPr lang="ru-RU" smtClean="0"/>
              <a:pPr>
                <a:defRPr/>
              </a:pPr>
              <a:t>25.01.2017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4F3E200-9028-476C-92E3-612578FB52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  <p:sldLayoutId id="2147484067" r:id="rId13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artsait.ru/art/g/goncharov/img/1sm.jp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az.lib.ru/img/b/blok_a_a/text_0020/12_3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staratel.com/pictures/ruspaint/big/35-1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28596" y="1714488"/>
            <a:ext cx="5929354" cy="3171825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Поэма «Двенадцать» -</a:t>
            </a:r>
            <a:br>
              <a:rPr lang="ru-RU" sz="44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принятие судьбы или вызов поэта  времени? 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743200" y="5105400"/>
            <a:ext cx="6400800" cy="1752600"/>
          </a:xfrm>
        </p:spPr>
        <p:txBody>
          <a:bodyPr rtlCol="0"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Трудное надо преодолеть, а за ним будет ясный день</a:t>
            </a:r>
          </a:p>
          <a:p>
            <a:pPr>
              <a:buNone/>
            </a:pPr>
            <a:r>
              <a:rPr lang="ru-RU" sz="32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А.Блок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i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Подзаголовок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04"/>
            <a:ext cx="64135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13" name="Picture 2" descr="http://t1.gstatic.com/images?q=tbn:ANd9GcQzrIdQExv-8ZFulgn5RxvXykWGK2JSSBt3VZpAa5NOSsPWSCo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00000">
            <a:off x="6577033" y="389552"/>
            <a:ext cx="2284002" cy="3033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8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Поэма «Двенадцать»</a:t>
            </a:r>
          </a:p>
        </p:txBody>
      </p:sp>
      <p:sp>
        <p:nvSpPr>
          <p:cNvPr id="3075" name="Rectangle 3"/>
          <p:cNvSpPr>
            <a:spLocks noGrp="1" noChangeArrowheads="1" noTextEdit="1"/>
          </p:cNvSpPr>
          <p:nvPr>
            <p:ph type="clipArt" sz="half" idx="1"/>
          </p:nvPr>
        </p:nvSpPr>
        <p:spPr/>
      </p:sp>
      <p:sp>
        <p:nvSpPr>
          <p:cNvPr id="30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40200" y="1600200"/>
            <a:ext cx="518477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dirty="0" smtClean="0"/>
              <a:t>        </a:t>
            </a:r>
            <a:r>
              <a:rPr lang="ru-RU" sz="28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В 1917 году, захваченный стихийной стороной революции, за «октябрьскими гримасами» Блок видел и «октябрьское величие».</a:t>
            </a:r>
          </a:p>
          <a:p>
            <a:pPr eaLnBrk="1" hangingPunct="1">
              <a:buFontTx/>
              <a:buNone/>
            </a:pPr>
            <a:r>
              <a:rPr lang="ru-RU" sz="28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       В январе 1918 года он пишет поэму«Двенадцать», призывая слушать «музыку революции». </a:t>
            </a:r>
          </a:p>
        </p:txBody>
      </p:sp>
      <p:pic>
        <p:nvPicPr>
          <p:cNvPr id="38917" name="Picture 5" descr="Блок18 коп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196975"/>
            <a:ext cx="4248150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Картинка 5 из 11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3" y="692150"/>
            <a:ext cx="3960812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1979613" y="5507038"/>
            <a:ext cx="51133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Фронтиспис к поэме «Двенадцать»</a:t>
            </a:r>
          </a:p>
        </p:txBody>
      </p:sp>
      <p:pic>
        <p:nvPicPr>
          <p:cNvPr id="4" name="Picture 7" descr="Картинка 5 из 11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357166"/>
            <a:ext cx="5072098" cy="4927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Картинка 13 из 11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357166"/>
            <a:ext cx="4932360" cy="53039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2357422" y="5786454"/>
            <a:ext cx="47582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А  Ванька с Катькой – в кабаке…</a:t>
            </a:r>
          </a:p>
          <a:p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У ей керенки есть в чулке!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2" cstate="print"/>
          <a:srcRect l="3159" t="6162" r="2070" b="4484"/>
          <a:stretch>
            <a:fillRect/>
          </a:stretch>
        </p:blipFill>
        <p:spPr bwMode="auto">
          <a:xfrm>
            <a:off x="428596" y="785794"/>
            <a:ext cx="3786214" cy="4143404"/>
          </a:xfrm>
          <a:prstGeom prst="rect">
            <a:avLst/>
          </a:prstGeom>
          <a:ln w="1905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428596" y="5357826"/>
            <a:ext cx="41434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«А Катька где</a:t>
            </a:r>
            <a:r>
              <a:rPr lang="ru-RU" sz="20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? – </a:t>
            </a:r>
            <a:r>
              <a:rPr lang="ru-RU" sz="2000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Мертва, мертва! Простреленная голова!»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500042"/>
            <a:ext cx="3860824" cy="4595704"/>
          </a:xfrm>
          <a:prstGeom prst="rect">
            <a:avLst/>
          </a:prstGeom>
          <a:ln w="1905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7" descr="Картинка 11 из 11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180975"/>
            <a:ext cx="5956319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611188" y="5589588"/>
            <a:ext cx="72739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Анненков Ю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Иллюстрация к поэме «Двенадцать». 1918 год.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500035" y="1571625"/>
            <a:ext cx="8286807" cy="4435475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48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Вне России нет для него никаких путей.</a:t>
            </a:r>
          </a:p>
          <a:p>
            <a:pPr algn="just">
              <a:buNone/>
            </a:pPr>
            <a:r>
              <a:rPr lang="ru-RU" sz="48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Не отречется Блок ни от какой России.</a:t>
            </a:r>
          </a:p>
          <a:p>
            <a:pPr algn="r">
              <a:buNone/>
            </a:pPr>
            <a:r>
              <a:rPr lang="ru-RU" sz="48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Е. </a:t>
            </a:r>
            <a:r>
              <a:rPr lang="ru-RU" sz="4800" dirty="0" err="1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Ростин</a:t>
            </a:r>
            <a:endParaRPr lang="ru-RU" sz="4800" dirty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064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Образы - символы</a:t>
            </a:r>
          </a:p>
        </p:txBody>
      </p:sp>
      <p:pic>
        <p:nvPicPr>
          <p:cNvPr id="10244" name="Содержимое 5" descr="75060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55576" y="1052513"/>
            <a:ext cx="3384624" cy="4897437"/>
          </a:xfrm>
        </p:spPr>
      </p:pic>
      <p:sp>
        <p:nvSpPr>
          <p:cNvPr id="184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67944" y="764704"/>
            <a:ext cx="4320479" cy="5112568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>
                <a:latin typeface="Bookman Old Style" pitchFamily="18" charset="0"/>
              </a:rPr>
              <a:t>  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Ветер, вьюга, снег –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постоянные </a:t>
            </a:r>
            <a:r>
              <a:rPr lang="ru-RU" sz="2400" dirty="0" err="1" smtClean="0">
                <a:solidFill>
                  <a:srgbClr val="FFFF66"/>
                </a:solidFill>
                <a:latin typeface="Times New Roman" pitchFamily="18" charset="0"/>
              </a:rPr>
              <a:t>блоковские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</a:rPr>
              <a:t>мотивы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>
                <a:latin typeface="Times New Roman" pitchFamily="18" charset="0"/>
              </a:rPr>
              <a:t>    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Символика:</a:t>
            </a:r>
          </a:p>
          <a:p>
            <a:pPr>
              <a:defRPr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</a:rPr>
              <a:t>цвета</a:t>
            </a:r>
            <a:r>
              <a:rPr lang="ru-RU" sz="2400" dirty="0" smtClean="0">
                <a:latin typeface="Times New Roman" pitchFamily="18" charset="0"/>
              </a:rPr>
              <a:t>: 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«</a:t>
            </a:r>
            <a:r>
              <a:rPr lang="ru-RU" sz="2400" u="sng" dirty="0" smtClean="0">
                <a:solidFill>
                  <a:srgbClr val="FFFF66"/>
                </a:solidFill>
                <a:latin typeface="Times New Roman" pitchFamily="18" charset="0"/>
              </a:rPr>
              <a:t>Черный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 вечер. /</a:t>
            </a:r>
            <a:r>
              <a:rPr lang="ru-RU" sz="2400" u="sng" dirty="0" smtClean="0">
                <a:solidFill>
                  <a:srgbClr val="FFFF66"/>
                </a:solidFill>
                <a:latin typeface="Times New Roman" pitchFamily="18" charset="0"/>
              </a:rPr>
              <a:t>Белый 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снег», </a:t>
            </a:r>
            <a:r>
              <a:rPr lang="ru-RU" sz="2400" u="sng" dirty="0" smtClean="0">
                <a:solidFill>
                  <a:srgbClr val="FFFF66"/>
                </a:solidFill>
                <a:latin typeface="Times New Roman" pitchFamily="18" charset="0"/>
              </a:rPr>
              <a:t>кровавый флаг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; </a:t>
            </a:r>
          </a:p>
          <a:p>
            <a:pPr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</a:rPr>
              <a:t>число</a:t>
            </a:r>
            <a:r>
              <a:rPr lang="ru-RU" sz="2400" dirty="0" smtClean="0">
                <a:latin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«двенадцать»;</a:t>
            </a:r>
          </a:p>
          <a:p>
            <a:pPr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</a:rPr>
              <a:t>старый мир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- «пес безродный»; </a:t>
            </a:r>
          </a:p>
          <a:p>
            <a:pPr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</a:rPr>
              <a:t>новый мир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– двенадцать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красногвардейцев, образ Христа.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501650"/>
          </a:xfrm>
        </p:spPr>
        <p:txBody>
          <a:bodyPr/>
          <a:lstStyle/>
          <a:p>
            <a:r>
              <a:rPr lang="ru-RU" sz="4400" i="1" dirty="0" smtClean="0">
                <a:solidFill>
                  <a:srgbClr val="FFFF66"/>
                </a:solidFill>
                <a:latin typeface="Monotype Corsiva" pitchFamily="66" charset="0"/>
              </a:rPr>
              <a:t>Символика поэмы</a:t>
            </a:r>
            <a:endParaRPr lang="ru-RU" sz="4400" i="1" dirty="0">
              <a:solidFill>
                <a:srgbClr val="FFFF66"/>
              </a:solidFill>
              <a:latin typeface="Monotype Corsiva" pitchFamily="66" charset="0"/>
            </a:endParaRPr>
          </a:p>
        </p:txBody>
      </p:sp>
      <p:sp>
        <p:nvSpPr>
          <p:cNvPr id="1536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7200" y="836613"/>
            <a:ext cx="4038600" cy="561657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ru-RU" sz="2400" i="1" dirty="0" smtClean="0">
              <a:solidFill>
                <a:srgbClr val="FFFF99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sz="2400" i="1" dirty="0" smtClean="0">
                <a:solidFill>
                  <a:srgbClr val="FFFF99"/>
                </a:solidFill>
                <a:latin typeface="Times New Roman" pitchFamily="18" charset="0"/>
              </a:rPr>
              <a:t>Но: </a:t>
            </a:r>
          </a:p>
          <a:p>
            <a:pPr>
              <a:buNone/>
            </a:pP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</a:rPr>
              <a:t>Под </a:t>
            </a:r>
            <a:r>
              <a:rPr lang="ru-RU" sz="2400" dirty="0">
                <a:solidFill>
                  <a:srgbClr val="FFFF99"/>
                </a:solidFill>
                <a:latin typeface="Times New Roman" pitchFamily="18" charset="0"/>
              </a:rPr>
              <a:t>снежком – ледок.</a:t>
            </a:r>
          </a:p>
          <a:p>
            <a:pPr>
              <a:buNone/>
            </a:pPr>
            <a:r>
              <a:rPr lang="ru-RU" sz="2400" dirty="0">
                <a:solidFill>
                  <a:srgbClr val="FFFF99"/>
                </a:solidFill>
                <a:latin typeface="Times New Roman" pitchFamily="18" charset="0"/>
              </a:rPr>
              <a:t>Скользко, тяжко,</a:t>
            </a:r>
          </a:p>
          <a:p>
            <a:pPr>
              <a:buNone/>
            </a:pPr>
            <a:r>
              <a:rPr lang="ru-RU" sz="2400" dirty="0">
                <a:solidFill>
                  <a:srgbClr val="FFFF99"/>
                </a:solidFill>
                <a:latin typeface="Times New Roman" pitchFamily="18" charset="0"/>
              </a:rPr>
              <a:t>Всякий ходок</a:t>
            </a:r>
          </a:p>
          <a:p>
            <a:pPr>
              <a:buNone/>
            </a:pPr>
            <a:r>
              <a:rPr lang="ru-RU" sz="2400" dirty="0">
                <a:solidFill>
                  <a:srgbClr val="FFFF99"/>
                </a:solidFill>
                <a:latin typeface="Times New Roman" pitchFamily="18" charset="0"/>
              </a:rPr>
              <a:t>Скользит – ах, бедняжка!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</a:rPr>
              <a:t>   </a:t>
            </a:r>
            <a:r>
              <a:rPr lang="ru-RU" sz="2400" dirty="0">
                <a:solidFill>
                  <a:srgbClr val="FFFF99"/>
                </a:solidFill>
                <a:latin typeface="Times New Roman" pitchFamily="18" charset="0"/>
              </a:rPr>
              <a:t> «Ледок»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</a:rPr>
              <a:t>символизирует зыбкость</a:t>
            </a:r>
            <a:r>
              <a:rPr lang="ru-RU" sz="2400" dirty="0">
                <a:solidFill>
                  <a:srgbClr val="FFFF99"/>
                </a:solidFill>
                <a:latin typeface="Times New Roman" pitchFamily="18" charset="0"/>
              </a:rPr>
              <a:t>, неустойчивость, неуверенность первых шагов в новую жизнь, неопределённость пути.</a:t>
            </a:r>
          </a:p>
        </p:txBody>
      </p:sp>
      <p:pic>
        <p:nvPicPr>
          <p:cNvPr id="15367" name="Picture 7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981075"/>
            <a:ext cx="4244975" cy="525621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428596" y="214290"/>
            <a:ext cx="850112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Изобразительно-выразительные средства</a:t>
            </a:r>
            <a:endParaRPr lang="ru-RU" sz="4400" dirty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5172" name="Picture 4"/>
          <p:cNvPicPr>
            <a:picLocks noChangeAspect="1" noChangeArrowheads="1"/>
          </p:cNvPicPr>
          <p:nvPr/>
        </p:nvPicPr>
        <p:blipFill>
          <a:blip r:embed="rId2" cstate="print"/>
          <a:srcRect r="5790"/>
          <a:stretch>
            <a:fillRect/>
          </a:stretch>
        </p:blipFill>
        <p:spPr bwMode="auto">
          <a:xfrm>
            <a:off x="357158" y="1928802"/>
            <a:ext cx="8286808" cy="3616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067944" y="980728"/>
            <a:ext cx="4495800" cy="4608512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>
                <a:solidFill>
                  <a:srgbClr val="FFFF66"/>
                </a:solidFill>
                <a:latin typeface="Bookman Old Style" pitchFamily="18" charset="0"/>
              </a:rPr>
              <a:t>В 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поэме звучат интонации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</a:rPr>
              <a:t>марша</a:t>
            </a:r>
            <a:r>
              <a:rPr lang="ru-RU" sz="2400" dirty="0" smtClean="0">
                <a:latin typeface="Times New Roman" pitchFamily="18" charset="0"/>
              </a:rPr>
              <a:t>.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Слышен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</a:rPr>
              <a:t>городской романс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Часто встречается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</a:rPr>
              <a:t>частушечный мотив</a:t>
            </a:r>
            <a:r>
              <a:rPr lang="ru-RU" sz="2400" dirty="0" smtClean="0">
                <a:latin typeface="Times New Roman" pitchFamily="18" charset="0"/>
              </a:rPr>
              <a:t>.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Прямо процитирована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</a:rPr>
              <a:t>революционная песня</a:t>
            </a:r>
            <a:r>
              <a:rPr lang="ru-RU" sz="2400" dirty="0" smtClean="0">
                <a:latin typeface="Times New Roman" pitchFamily="18" charset="0"/>
              </a:rPr>
              <a:t>.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Бросаются в глаза </a:t>
            </a:r>
            <a:r>
              <a:rPr lang="ru-RU" sz="2400" b="1" i="1" dirty="0" smtClean="0">
                <a:solidFill>
                  <a:srgbClr val="FFFF66"/>
                </a:solidFill>
                <a:latin typeface="Times New Roman" pitchFamily="18" charset="0"/>
              </a:rPr>
              <a:t>лозунги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</a:rPr>
              <a:t>: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</a:rPr>
              <a:t>«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</a:rPr>
              <a:t>Вся власть Учредительному Собранию!»</a:t>
            </a:r>
          </a:p>
          <a:p>
            <a:pPr eaLnBrk="1" hangingPunct="1">
              <a:defRPr/>
            </a:pPr>
            <a:endParaRPr lang="ru-RU" sz="2400" b="1" i="1" dirty="0" smtClean="0">
              <a:solidFill>
                <a:srgbClr val="FFFF99"/>
              </a:solidFill>
              <a:latin typeface="Times New Roman" pitchFamily="18" charset="0"/>
            </a:endParaRPr>
          </a:p>
        </p:txBody>
      </p:sp>
      <p:pic>
        <p:nvPicPr>
          <p:cNvPr id="15363" name="Рисунок 8" descr="mus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07816">
            <a:off x="539552" y="1052736"/>
            <a:ext cx="3960813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4429124" y="214290"/>
            <a:ext cx="4344987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0" y="4000504"/>
            <a:ext cx="54292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2400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Товарищ, винтовку держи, 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трусь!</a:t>
            </a:r>
          </a:p>
          <a:p>
            <a:pPr>
              <a:spcBef>
                <a:spcPts val="0"/>
              </a:spcBef>
            </a:pPr>
            <a:r>
              <a:rPr lang="ru-RU" sz="2400" dirty="0" err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Пальнем-ка</a:t>
            </a:r>
            <a:r>
              <a:rPr lang="ru-RU" sz="2400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пулей в 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Святую </a:t>
            </a:r>
            <a:r>
              <a:rPr lang="ru-RU" sz="24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Русь</a:t>
            </a:r>
            <a:r>
              <a:rPr lang="ru-RU" sz="2400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12174"/>
          </a:xfrm>
        </p:spPr>
        <p:txBody>
          <a:bodyPr/>
          <a:lstStyle/>
          <a:p>
            <a:pPr eaLnBrk="1" hangingPunct="1"/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Образ Христа незримо, но уже присутствует в поэме, начиная с первой главы: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6147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1738313" cy="494508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</a:pPr>
            <a:endParaRPr lang="ru-RU" dirty="0" smtClean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endParaRPr lang="ru-RU" dirty="0" smtClean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1 глава</a:t>
            </a:r>
          </a:p>
          <a:p>
            <a:pPr eaLnBrk="1" hangingPunct="1">
              <a:buFont typeface="Arial" charset="0"/>
              <a:buNone/>
            </a:pPr>
            <a:r>
              <a:rPr lang="ru-RU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2 глава</a:t>
            </a:r>
          </a:p>
          <a:p>
            <a:pPr eaLnBrk="1" hangingPunct="1">
              <a:buFont typeface="Arial" charset="0"/>
              <a:buNone/>
            </a:pPr>
            <a:r>
              <a:rPr lang="ru-RU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3 глава</a:t>
            </a:r>
          </a:p>
          <a:p>
            <a:pPr eaLnBrk="1" hangingPunct="1">
              <a:buFont typeface="Arial" charset="0"/>
              <a:buNone/>
            </a:pPr>
            <a:r>
              <a:rPr lang="ru-RU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5 глава</a:t>
            </a:r>
          </a:p>
          <a:p>
            <a:pPr eaLnBrk="1" hangingPunct="1">
              <a:buFont typeface="Arial" charset="0"/>
              <a:buNone/>
            </a:pPr>
            <a:r>
              <a:rPr lang="ru-RU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7 глава</a:t>
            </a:r>
          </a:p>
          <a:p>
            <a:pPr eaLnBrk="1" hangingPunct="1">
              <a:buFont typeface="Arial" charset="0"/>
              <a:buNone/>
            </a:pPr>
            <a:r>
              <a:rPr lang="ru-RU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8 глава</a:t>
            </a:r>
          </a:p>
          <a:p>
            <a:pPr eaLnBrk="1" hangingPunct="1">
              <a:buFont typeface="Arial" charset="0"/>
              <a:buNone/>
            </a:pPr>
            <a:r>
              <a:rPr lang="ru-RU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10 глава</a:t>
            </a:r>
          </a:p>
          <a:p>
            <a:pPr eaLnBrk="1" hangingPunct="1">
              <a:buFont typeface="Arial" charset="0"/>
              <a:buNone/>
            </a:pPr>
            <a:r>
              <a:rPr lang="ru-RU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11 глава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1857356" y="2214554"/>
            <a:ext cx="7035819" cy="391160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«На всем божьем свете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«…крестом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сияло…», </a:t>
            </a:r>
            <a:endParaRPr lang="ru-RU" sz="2400" i="1" dirty="0" smtClean="0">
              <a:solidFill>
                <a:srgbClr val="FFFF9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..с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вятая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злоба», «…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свобода…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без креста», «…</a:t>
            </a:r>
            <a:r>
              <a:rPr lang="ru-RU" sz="2400" dirty="0" err="1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пальнем-ка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 пулей в Святую Русь».</a:t>
            </a:r>
          </a:p>
          <a:p>
            <a:pPr eaLnBrk="1" hangingPunct="1">
              <a:buFont typeface="Arial" charset="0"/>
              <a:buNone/>
            </a:pP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«Господи,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благослови!»</a:t>
            </a:r>
            <a:endParaRPr lang="ru-RU" sz="2400" i="1" dirty="0" smtClean="0">
              <a:solidFill>
                <a:srgbClr val="FFFF9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«Эх, эх,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согреши!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удет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легче для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души!»</a:t>
            </a:r>
            <a:endParaRPr lang="ru-RU" sz="2400" i="1" dirty="0" smtClean="0">
              <a:solidFill>
                <a:srgbClr val="FFFF9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«Позабавиться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грех!»</a:t>
            </a:r>
            <a:endParaRPr lang="ru-RU" sz="2400" dirty="0" smtClean="0">
              <a:solidFill>
                <a:srgbClr val="FFFF9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«Упокой, господи, душу рабы </a:t>
            </a:r>
            <a:r>
              <a:rPr lang="ru-RU" sz="2400" dirty="0" err="1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твоея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…»</a:t>
            </a:r>
            <a:endParaRPr lang="ru-RU" sz="2400" i="1" dirty="0" smtClean="0">
              <a:solidFill>
                <a:srgbClr val="FFFF9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«Ох, пурга какая, спасе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!»,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От чего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тебя упас золотой иконостас?»</a:t>
            </a:r>
            <a:endParaRPr lang="ru-RU" sz="2400" i="1" dirty="0" smtClean="0">
              <a:solidFill>
                <a:srgbClr val="FFFF9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«…И </a:t>
            </a:r>
            <a:r>
              <a:rPr lang="ru-RU" sz="24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идут без имени святого…»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Grp="1" noChangeArrowheads="1"/>
          </p:cNvSpPr>
          <p:nvPr>
            <p:ph type="title"/>
          </p:nvPr>
        </p:nvSpPr>
        <p:spPr>
          <a:xfrm>
            <a:off x="395536" y="1"/>
            <a:ext cx="8229600" cy="548680"/>
          </a:xfrm>
          <a:noFill/>
        </p:spPr>
        <p:txBody>
          <a:bodyPr/>
          <a:lstStyle/>
          <a:p>
            <a:r>
              <a:rPr lang="ru-RU" sz="4000" b="1" dirty="0" smtClean="0">
                <a:solidFill>
                  <a:srgbClr val="FFFF99"/>
                </a:solidFill>
                <a:effectLst/>
                <a:latin typeface="Times New Roman" pitchFamily="18" charset="0"/>
                <a:cs typeface="Times New Roman" pitchFamily="18" charset="0"/>
              </a:rPr>
              <a:t>     Образ Христа</a:t>
            </a:r>
            <a:r>
              <a:rPr lang="ru-RU" dirty="0" smtClean="0">
                <a:solidFill>
                  <a:srgbClr val="FFFF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267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899592" y="620688"/>
            <a:ext cx="4248472" cy="4104456"/>
          </a:xfrm>
          <a:noFill/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None/>
            </a:pPr>
            <a:endParaRPr lang="ru-RU" sz="2400" dirty="0" smtClean="0">
              <a:effectLst/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400" dirty="0" smtClean="0">
              <a:solidFill>
                <a:srgbClr val="FFFF66"/>
              </a:solidFill>
              <a:effectLst/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solidFill>
                  <a:srgbClr val="FFFF66"/>
                </a:solidFill>
                <a:effectLst/>
                <a:latin typeface="Times New Roman" pitchFamily="18" charset="0"/>
              </a:rPr>
              <a:t>Появление Христа, может 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solidFill>
                  <a:srgbClr val="FFFF66"/>
                </a:solidFill>
                <a:effectLst/>
                <a:latin typeface="Times New Roman" pitchFamily="18" charset="0"/>
              </a:rPr>
              <a:t>быть, залог будущего 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solidFill>
                  <a:srgbClr val="FFFF66"/>
                </a:solidFill>
                <a:effectLst/>
                <a:latin typeface="Times New Roman" pitchFamily="18" charset="0"/>
              </a:rPr>
              <a:t>света, символ лучшего, 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solidFill>
                  <a:srgbClr val="FFFF66"/>
                </a:solidFill>
                <a:effectLst/>
                <a:latin typeface="Times New Roman" pitchFamily="18" charset="0"/>
              </a:rPr>
              <a:t>справедливости, любви, 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solidFill>
                  <a:srgbClr val="FFFF66"/>
                </a:solidFill>
                <a:effectLst/>
                <a:latin typeface="Times New Roman" pitchFamily="18" charset="0"/>
              </a:rPr>
              <a:t>знак веры. Он  «и от пули 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solidFill>
                  <a:srgbClr val="FFFF66"/>
                </a:solidFill>
                <a:effectLst/>
                <a:latin typeface="Times New Roman" pitchFamily="18" charset="0"/>
              </a:rPr>
              <a:t>невредим», и «в белом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solidFill>
                  <a:srgbClr val="FFFF66"/>
                </a:solidFill>
                <a:effectLst/>
                <a:latin typeface="Times New Roman" pitchFamily="18" charset="0"/>
              </a:rPr>
              <a:t> венчике из роз»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solidFill>
                  <a:srgbClr val="FFFF66"/>
                </a:solidFill>
                <a:effectLst/>
                <a:latin typeface="Times New Roman" pitchFamily="18" charset="0"/>
              </a:rPr>
              <a:t> </a:t>
            </a:r>
          </a:p>
        </p:txBody>
      </p:sp>
      <p:pic>
        <p:nvPicPr>
          <p:cNvPr id="11268" name="Рисунок 4" descr="pbbemaex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692696"/>
            <a:ext cx="3707904" cy="5085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857232"/>
            <a:ext cx="7772400" cy="4500594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Поэма «Двенадцать»-</a:t>
            </a:r>
            <a:r>
              <a:rPr lang="ru-RU" sz="60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принятие</a:t>
            </a:r>
            <a:r>
              <a:rPr lang="ru-RU" sz="66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 судьбы</a:t>
            </a:r>
          </a:p>
          <a:p>
            <a:r>
              <a:rPr lang="ru-RU" sz="660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или вызов </a:t>
            </a:r>
          </a:p>
          <a:p>
            <a:r>
              <a:rPr lang="ru-RU" sz="66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поэта  времени?</a:t>
            </a:r>
            <a:endParaRPr lang="ru-RU" sz="6600" dirty="0">
              <a:solidFill>
                <a:srgbClr val="FFFF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4400" dirty="0" smtClean="0">
              <a:solidFill>
                <a:srgbClr val="FFFF66"/>
              </a:solidFill>
            </a:endParaRPr>
          </a:p>
          <a:p>
            <a:pPr>
              <a:buNone/>
            </a:pPr>
            <a:r>
              <a:rPr lang="ru-RU" sz="80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Спасибо за урок</a:t>
            </a:r>
            <a:endParaRPr lang="ru-RU" sz="8000" dirty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1186</TotalTime>
  <Words>577</Words>
  <Application>Microsoft Office PowerPoint</Application>
  <PresentationFormat>Экран (4:3)</PresentationFormat>
  <Paragraphs>102</Paragraphs>
  <Slides>16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Метро</vt:lpstr>
      <vt:lpstr>Поэма «Двенадцать» - принятие судьбы или вызов поэта  времени?  </vt:lpstr>
      <vt:lpstr>Поэма «Двенадцать»</vt:lpstr>
      <vt:lpstr>Слайд 3</vt:lpstr>
      <vt:lpstr>Слайд 4</vt:lpstr>
      <vt:lpstr>Слайд 5</vt:lpstr>
      <vt:lpstr>Слайд 6</vt:lpstr>
      <vt:lpstr>Слайд 7</vt:lpstr>
      <vt:lpstr>Образы - символы</vt:lpstr>
      <vt:lpstr>Символика поэмы</vt:lpstr>
      <vt:lpstr>Слайд 10</vt:lpstr>
      <vt:lpstr>Слайд 11</vt:lpstr>
      <vt:lpstr>Слайд 12</vt:lpstr>
      <vt:lpstr> Образ Христа незримо, но уже присутствует в поэме, начиная с первой главы: </vt:lpstr>
      <vt:lpstr>     Образ Христа 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Поэма «Двенадцать» -принятие судьбы или вызов времени?</dc:title>
  <dc:creator>SLIM DRO</dc:creator>
  <cp:lastModifiedBy>User</cp:lastModifiedBy>
  <cp:revision>188</cp:revision>
  <dcterms:created xsi:type="dcterms:W3CDTF">2008-12-12T10:38:42Z</dcterms:created>
  <dcterms:modified xsi:type="dcterms:W3CDTF">2017-01-25T15:19:58Z</dcterms:modified>
</cp:coreProperties>
</file>